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8800425" cy="43205400"/>
  <p:notesSz cx="6858000" cy="9144000"/>
  <p:defaultTextStyle>
    <a:defPPr>
      <a:defRPr lang="en-US"/>
    </a:defPPr>
    <a:lvl1pPr marL="0" algn="l" defTabSz="3455410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1pPr>
    <a:lvl2pPr marL="1727705" algn="l" defTabSz="3455410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2pPr>
    <a:lvl3pPr marL="3455410" algn="l" defTabSz="3455410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3pPr>
    <a:lvl4pPr marL="5183115" algn="l" defTabSz="3455410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4pPr>
    <a:lvl5pPr marL="6910820" algn="l" defTabSz="3455410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5pPr>
    <a:lvl6pPr marL="8638525" algn="l" defTabSz="3455410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6pPr>
    <a:lvl7pPr marL="10366230" algn="l" defTabSz="3455410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7pPr>
    <a:lvl8pPr marL="12093935" algn="l" defTabSz="3455410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8pPr>
    <a:lvl9pPr marL="13821636" algn="l" defTabSz="3455410" rtl="0" eaLnBrk="1" latinLnBrk="0" hangingPunct="1">
      <a:defRPr sz="68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8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83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887"/>
            <a:ext cx="24480361" cy="15041880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2839"/>
            <a:ext cx="21600319" cy="104313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3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288"/>
            <a:ext cx="6210092" cy="36614579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288"/>
            <a:ext cx="18270270" cy="36614579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8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1359"/>
            <a:ext cx="24840367" cy="17972243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3626"/>
            <a:ext cx="24840367" cy="9451178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6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1438"/>
            <a:ext cx="12240181" cy="2741342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1438"/>
            <a:ext cx="12240181" cy="2741342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4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297"/>
            <a:ext cx="24840367" cy="835104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1327"/>
            <a:ext cx="12183928" cy="519064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1973"/>
            <a:ext cx="12183928" cy="23212904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1327"/>
            <a:ext cx="12243932" cy="519064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1973"/>
            <a:ext cx="12243932" cy="23212904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4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360"/>
            <a:ext cx="9288887" cy="10081260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787"/>
            <a:ext cx="14580215" cy="30703838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1620"/>
            <a:ext cx="9288887" cy="2401300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2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360"/>
            <a:ext cx="9288887" cy="10081260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787"/>
            <a:ext cx="14580215" cy="30703838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1620"/>
            <a:ext cx="9288887" cy="2401300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4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297"/>
            <a:ext cx="24840367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1438"/>
            <a:ext cx="24840367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5014"/>
            <a:ext cx="6480096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DA824-18CA-4A7C-8747-3BA281DB0344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5014"/>
            <a:ext cx="9720143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5014"/>
            <a:ext cx="6480096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4438-DE38-4088-A2A3-2E8AFBC9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0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2">
            <a:extLst>
              <a:ext uri="{FF2B5EF4-FFF2-40B4-BE49-F238E27FC236}">
                <a16:creationId xmlns:a16="http://schemas.microsoft.com/office/drawing/2014/main" id="{4CCACCF2-920D-4CAF-BFB0-AA6873D6409C}"/>
              </a:ext>
            </a:extLst>
          </p:cNvPr>
          <p:cNvSpPr/>
          <p:nvPr/>
        </p:nvSpPr>
        <p:spPr>
          <a:xfrm>
            <a:off x="-1" y="7321846"/>
            <a:ext cx="28800425" cy="378565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835025">
              <a:defRPr/>
            </a:pPr>
            <a:r>
              <a:rPr lang="th-TH" sz="8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ชื่อ-นามสกุลผู้วิจัย (ไม่ต้องมีคำนำหน้าชื่อ นาย/นาง/นางสาว)</a:t>
            </a:r>
            <a:r>
              <a:rPr lang="en-US" sz="8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(Size 66)</a:t>
            </a:r>
            <a:endParaRPr lang="th-TH" sz="80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defTabSz="835025">
              <a:defRPr/>
            </a:pPr>
            <a:r>
              <a:rPr lang="th-TH" sz="8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ระบุตำแหน่งวิชาการและคุณวุฒิปริญญาเอกได้ เช่น ผศ., รศ., ศ., ดร.</a:t>
            </a:r>
          </a:p>
          <a:p>
            <a:pPr algn="ctr" defTabSz="835025">
              <a:defRPr/>
            </a:pPr>
            <a:r>
              <a:rPr lang="th-TH" sz="8000" b="1" u="sng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r>
              <a:rPr lang="th-TH" sz="8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8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ผศ.สินีนาถ วิกรมประสิทธิ, ผศ.ดร.ภาศิริ เขต</a:t>
            </a:r>
            <a:r>
              <a:rPr lang="th-TH" sz="8000" b="1" dirty="0" err="1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ปิย</a:t>
            </a:r>
            <a:r>
              <a:rPr lang="th-TH" sz="8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รัตน์, และ ดร.</a:t>
            </a:r>
            <a:r>
              <a:rPr lang="th-TH" sz="8000" b="1" dirty="0" err="1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กัล</a:t>
            </a:r>
            <a:r>
              <a:rPr lang="th-TH" sz="8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ยรัตน์ คำพรม</a:t>
            </a:r>
            <a:endParaRPr lang="th-TH" sz="80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769311-38B3-4F85-8B1C-1BA00409C4BA}"/>
              </a:ext>
            </a:extLst>
          </p:cNvPr>
          <p:cNvSpPr txBox="1"/>
          <p:nvPr/>
        </p:nvSpPr>
        <p:spPr>
          <a:xfrm>
            <a:off x="4172883" y="4294457"/>
            <a:ext cx="205018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ชื่องานวิจัยภาษาไทย (</a:t>
            </a:r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Th </a:t>
            </a:r>
            <a:r>
              <a:rPr lang="en-US" sz="8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size 88)</a:t>
            </a:r>
            <a:endParaRPr lang="th-TH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2">
            <a:extLst>
              <a:ext uri="{FF2B5EF4-FFF2-40B4-BE49-F238E27FC236}">
                <a16:creationId xmlns:a16="http://schemas.microsoft.com/office/drawing/2014/main" id="{31EA2E4F-B633-4111-A188-048FC9F20877}"/>
              </a:ext>
            </a:extLst>
          </p:cNvPr>
          <p:cNvSpPr/>
          <p:nvPr/>
        </p:nvSpPr>
        <p:spPr>
          <a:xfrm>
            <a:off x="312821" y="33255031"/>
            <a:ext cx="27311684" cy="264687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lgDash"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835025">
              <a:defRPr/>
            </a:pPr>
            <a:r>
              <a:rPr lang="th-TH" sz="16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ขนาดโปสเตอร์ (กว้าง 80 ซม. </a:t>
            </a:r>
            <a:r>
              <a:rPr lang="en-US" sz="16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x</a:t>
            </a:r>
            <a:r>
              <a:rPr lang="th-TH" sz="16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สูง 120 ซม.)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1C7FE5-E85E-4666-ACE4-05DFE60971BC}"/>
              </a:ext>
            </a:extLst>
          </p:cNvPr>
          <p:cNvSpPr txBox="1"/>
          <p:nvPr/>
        </p:nvSpPr>
        <p:spPr>
          <a:xfrm>
            <a:off x="4172883" y="5875296"/>
            <a:ext cx="205018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ชื่องานวิจัยภาษาอังกฤษ (</a:t>
            </a:r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Th </a:t>
            </a:r>
            <a:r>
              <a:rPr lang="en-US" sz="8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size</a:t>
            </a:r>
            <a:r>
              <a:rPr lang="th-TH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70</a:t>
            </a:r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th-TH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0C2447-E980-464B-9735-1B781D252FCA}"/>
              </a:ext>
            </a:extLst>
          </p:cNvPr>
          <p:cNvSpPr txBox="1"/>
          <p:nvPr/>
        </p:nvSpPr>
        <p:spPr>
          <a:xfrm>
            <a:off x="2519164" y="11558220"/>
            <a:ext cx="208461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บทคัดย่อ </a:t>
            </a:r>
            <a:r>
              <a:rPr lang="th-TH" sz="6600" dirty="0">
                <a:latin typeface="TH SarabunPSK" pitchFamily="34" charset="-34"/>
                <a:cs typeface="TH SarabunPSK" pitchFamily="34" charset="-34"/>
              </a:rPr>
              <a:t>(เฉพาะบทคัดย่อภาษาไทย)</a:t>
            </a:r>
            <a:r>
              <a:rPr lang="en-US" sz="6600" dirty="0">
                <a:latin typeface="TH SarabunPSK" pitchFamily="34" charset="-34"/>
                <a:cs typeface="TH SarabunPSK" pitchFamily="34" charset="-34"/>
              </a:rPr>
              <a:t>(TH </a:t>
            </a:r>
            <a:r>
              <a:rPr lang="en-US" sz="6600" dirty="0" err="1"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6600" dirty="0">
                <a:latin typeface="TH SarabunPSK" pitchFamily="34" charset="-34"/>
                <a:cs typeface="TH SarabunPSK" pitchFamily="34" charset="-34"/>
              </a:rPr>
              <a:t>  font  size</a:t>
            </a:r>
            <a:r>
              <a:rPr lang="th-TH" sz="66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6600" dirty="0">
                <a:latin typeface="TH SarabunPSK" pitchFamily="34" charset="-34"/>
                <a:cs typeface="TH SarabunPSK" pitchFamily="34" charset="-34"/>
              </a:rPr>
              <a:t>66 </a:t>
            </a:r>
            <a:r>
              <a:rPr lang="th-TH" sz="6600" dirty="0">
                <a:latin typeface="TH SarabunPSK" pitchFamily="34" charset="-34"/>
                <a:cs typeface="TH SarabunPSK" pitchFamily="34" charset="-34"/>
              </a:rPr>
              <a:t>ขึ้นไป จัดกึ่งกลาง</a:t>
            </a:r>
            <a:r>
              <a:rPr lang="en-US" sz="6600" dirty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66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C860B-30BF-4857-BD36-1126D717565D}"/>
              </a:ext>
            </a:extLst>
          </p:cNvPr>
          <p:cNvSpPr txBox="1"/>
          <p:nvPr/>
        </p:nvSpPr>
        <p:spPr>
          <a:xfrm>
            <a:off x="2519165" y="12843409"/>
            <a:ext cx="23746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ข้อความรายละเอียดบทคัดย่อ 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(TH </a:t>
            </a:r>
            <a:r>
              <a:rPr lang="en-US" sz="4800" dirty="0" err="1"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  font size 48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 ขึ้นไป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7F9F3F-361A-437E-986F-CDE5CC84309F}"/>
              </a:ext>
            </a:extLst>
          </p:cNvPr>
          <p:cNvSpPr txBox="1"/>
          <p:nvPr/>
        </p:nvSpPr>
        <p:spPr>
          <a:xfrm>
            <a:off x="3444178" y="14670388"/>
            <a:ext cx="1575822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หัวข้ออื่นๆ ในโปสเตอร์ </a:t>
            </a:r>
            <a:r>
              <a:rPr lang="th-TH" sz="6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ควรประกอบด้วยหัวข้อต่างๆ เฉพาะที่จำเป็น</a:t>
            </a:r>
            <a:r>
              <a:rPr lang="th-TH" sz="6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ดังนี้</a:t>
            </a:r>
          </a:p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1. วัตถุประสงค์การวิจัย </a:t>
            </a:r>
          </a:p>
          <a:p>
            <a:r>
              <a:rPr lang="en-US" sz="6000" b="1" dirty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กรอบแนวคิด (ถ้ามี)</a:t>
            </a:r>
            <a:endParaRPr lang="en-US" sz="6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6000" b="1">
                <a:latin typeface="TH SarabunPSK" pitchFamily="34" charset="-34"/>
                <a:cs typeface="TH SarabunPSK" pitchFamily="34" charset="-34"/>
              </a:rPr>
              <a:t>ระเบียบวิธีวิจัย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4. ผลการวิจัยและอภิปรายผล</a:t>
            </a:r>
          </a:p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5. รายการอ้างอิง</a:t>
            </a:r>
          </a:p>
          <a:p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107B252B-4BE4-4B34-AEBB-A8F24A101D97}"/>
              </a:ext>
            </a:extLst>
          </p:cNvPr>
          <p:cNvSpPr/>
          <p:nvPr/>
        </p:nvSpPr>
        <p:spPr>
          <a:xfrm>
            <a:off x="10226842" y="15713242"/>
            <a:ext cx="794084" cy="32605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E797AA-BB69-457F-A723-93DE8EC4C8AD}"/>
              </a:ext>
            </a:extLst>
          </p:cNvPr>
          <p:cNvSpPr txBox="1"/>
          <p:nvPr/>
        </p:nvSpPr>
        <p:spPr>
          <a:xfrm>
            <a:off x="11602320" y="15939583"/>
            <a:ext cx="16022185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เฉพาะหัวข้อที่ 1-4 </a:t>
            </a:r>
            <a:r>
              <a:rPr lang="th-TH" sz="6000" b="1" u="sng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ชื่อหัวข้อ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ให้ใช้ </a:t>
            </a:r>
            <a:r>
              <a:rPr lang="en-US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Font Size 66 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ขึ้นไป</a:t>
            </a:r>
            <a:endParaRPr lang="en-US" sz="60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ส่วน</a:t>
            </a:r>
            <a:r>
              <a:rPr lang="th-TH" sz="6000" b="1" u="sng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คำอธิบายของแต่ละหัวข้อ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ให้ใช้ </a:t>
            </a:r>
            <a:r>
              <a:rPr lang="en-US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size 48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ขึ้นไป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602F33-6F6A-4FBF-BFE3-B8A76B8386EF}"/>
              </a:ext>
            </a:extLst>
          </p:cNvPr>
          <p:cNvSpPr txBox="1"/>
          <p:nvPr/>
        </p:nvSpPr>
        <p:spPr>
          <a:xfrm>
            <a:off x="11602320" y="18270607"/>
            <a:ext cx="16022185" cy="286232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เฉพาะหัวข้อที่ 5 </a:t>
            </a:r>
            <a:r>
              <a:rPr lang="th-TH" sz="6000" b="1" u="sng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ชื่อหัวข้อรายการอ้างอิง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ให้ใช้ </a:t>
            </a:r>
            <a:r>
              <a:rPr lang="en-US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Font Size 66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ขึ้นไป</a:t>
            </a:r>
            <a:endParaRPr lang="en-US" sz="60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ส่วนรายการอ้างอิงให้ใช้ </a:t>
            </a:r>
            <a:r>
              <a:rPr lang="en-US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size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40 หรือเล็กกว่าได้</a:t>
            </a:r>
          </a:p>
          <a:p>
            <a:r>
              <a:rPr lang="th-TH" sz="6000" b="1" u="sng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ให้อ้างอิงเฉพาะ 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รายการอ้างอิงที่ปรากฏบนโปสเตอร์เท่านั้น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A74CB3-9BAD-4038-BDBF-6A97995BA53E}"/>
              </a:ext>
            </a:extLst>
          </p:cNvPr>
          <p:cNvSpPr txBox="1"/>
          <p:nvPr/>
        </p:nvSpPr>
        <p:spPr>
          <a:xfrm>
            <a:off x="2017986" y="38356945"/>
            <a:ext cx="21347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Contact: </a:t>
            </a: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อีเมล์ของผู้วิจัย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(TH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font  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ขนาด 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66)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B6CDBC-978C-454B-8F3C-C26C80226D4C}"/>
              </a:ext>
            </a:extLst>
          </p:cNvPr>
          <p:cNvSpPr txBox="1"/>
          <p:nvPr/>
        </p:nvSpPr>
        <p:spPr>
          <a:xfrm>
            <a:off x="2017985" y="39586656"/>
            <a:ext cx="24846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ระดับปริญญาของงานวิจัย สาขา มหาวิทยาลัยที่สังกัด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(TH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font  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ขนาด 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66)</a:t>
            </a:r>
          </a:p>
          <a:p>
            <a:r>
              <a:rPr lang="th-TH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เช่น </a:t>
            </a:r>
            <a:r>
              <a:rPr lang="th-TH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งานวิจัย</a:t>
            </a:r>
            <a:r>
              <a:rPr lang="th-TH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ระดับบัณฑิตศึกษา </a:t>
            </a:r>
            <a:r>
              <a:rPr lang="th-TH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บริหารธุรกิจมหาบัณฑิต </a:t>
            </a:r>
            <a:r>
              <a:rPr lang="th-TH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มหาวิทยาลัย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XXXX</a:t>
            </a:r>
            <a:endParaRPr lang="th-TH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หากเป็นงานวิจัยของนักวิจัยที่ไม่ได้กำลังศึกษาอยู่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ให้ ระบุเป็น </a:t>
            </a:r>
            <a:r>
              <a:rPr lang="th-TH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งานวิจัย สา</a:t>
            </a:r>
            <a:r>
              <a:rPr lang="th-TH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ขาบริหารธุรกิจ </a:t>
            </a:r>
            <a:r>
              <a:rPr lang="th-TH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มหาวิทยาลัย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XXX</a:t>
            </a:r>
            <a:endParaRPr lang="th-TH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22549F-F44B-4C0B-9823-6BAF89090EAF}"/>
              </a:ext>
            </a:extLst>
          </p:cNvPr>
          <p:cNvSpPr txBox="1"/>
          <p:nvPr/>
        </p:nvSpPr>
        <p:spPr>
          <a:xfrm>
            <a:off x="1010653" y="22980595"/>
            <a:ext cx="26613851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การจัดรูปแบบโปสเตอร์</a:t>
            </a:r>
          </a:p>
          <a:p>
            <a:pPr marL="914400" indent="-914400">
              <a:buAutoNum type="arabicPeriod"/>
            </a:pP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ผู้วิจัยสามารถออกแบบโปสเตอร์ได้ตามความเหมาะสม ทั้งนี้ขอให้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 Header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 ของโปสเตอร์ เป็นไปตาม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 Banner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Template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 นี้ระบุ โดยผู้วิจัยสามารถปรับเปลี่ยนสีของตัวอักษรและพื้นหลัง (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Background)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 Banner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ได้ตามความเหมาะสม ยกเว้น </a:t>
            </a:r>
            <a:r>
              <a:rPr lang="th-TH" sz="5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ไม่ให้แก้ไขสี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ของ 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Logo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ของงานประชุมวิชาการเท่านั้น</a:t>
            </a:r>
          </a:p>
          <a:p>
            <a:pPr marL="914400" indent="-914400">
              <a:buAutoNum type="arabicPeriod"/>
            </a:pP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ผู้วิจัยสามารถปรับเปลี่ยนสีพื้นหลัง (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Background)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สีของตัวอักษรที่เป็นชื่องานวิจัย ชื่อผู้วิจัยและผู้ร่วมงาน ชื่อหัวข้อ และตัวอักษรที่เป็นรายละเอียดของแต่ละหัวข้อได้ ตามความเหมาะสม เพื่อให้กรรมการและผู้ร่วมงานประชุมสามารถอ่านข้อความในโปสเตอร์ของท่านได้อย่างชัดเจน</a:t>
            </a:r>
          </a:p>
          <a:p>
            <a:pPr marL="914400" indent="-914400">
              <a:buAutoNum type="arabicPeriod"/>
            </a:pP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ผู้วิจัยสามารถออกแบบโปสเตอร์ให้เป็นลักษณะ 1 คอลัมน์ หรือหลายคอลัมน์ได้</a:t>
            </a:r>
          </a:p>
          <a:p>
            <a:pPr marL="914400" indent="-914400">
              <a:buAutoNum type="arabicPeriod"/>
            </a:pP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ผู้วิจัยสามารถใส่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กรอบข้อความ ตาราง/รูปภาพ/กราฟ ฯลฯ ในโปสเตอร์ได้ เพื่อให้โปสเตอร์มีความน่าสนใจ ทั้งนี้ หากเป็นตารางแสดงข้อมูล ให้ใช้ขนาดของ 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Font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ไม่น้อยกว่า 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size 48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57E0F-23B2-486F-9B76-2825F760E312}"/>
              </a:ext>
            </a:extLst>
          </p:cNvPr>
          <p:cNvSpPr/>
          <p:nvPr/>
        </p:nvSpPr>
        <p:spPr>
          <a:xfrm>
            <a:off x="0" y="0"/>
            <a:ext cx="28803600" cy="3703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8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        การ</a:t>
            </a:r>
            <a:r>
              <a:rPr lang="th-TH" sz="8000" b="1" dirty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ประชุมวิชาการระดับชาติครั้งที่ </a:t>
            </a:r>
            <a:r>
              <a:rPr lang="th-TH" sz="8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12 </a:t>
            </a:r>
            <a:r>
              <a:rPr lang="th-TH" sz="8000" b="1" dirty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และนานาชาติครั้งที่ </a:t>
            </a:r>
            <a:r>
              <a:rPr lang="th-TH" sz="8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5</a:t>
            </a:r>
            <a:r>
              <a:rPr lang="en-US" sz="8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:</a:t>
            </a:r>
            <a:endParaRPr lang="en-US" sz="8000" b="1" dirty="0">
              <a:solidFill>
                <a:srgbClr val="E848B3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  <a:p>
            <a:pPr>
              <a:tabLst>
                <a:tab pos="6280150" algn="l"/>
              </a:tabLst>
            </a:pPr>
            <a:r>
              <a:rPr lang="th-TH" sz="8000" b="1" dirty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	</a:t>
            </a:r>
            <a:r>
              <a:rPr lang="th-TH" sz="8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      วิทยาการ</a:t>
            </a:r>
            <a:r>
              <a:rPr lang="th-TH" sz="8000" b="1" dirty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จัดการ </a:t>
            </a:r>
            <a:r>
              <a:rPr lang="th-TH" sz="8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2023</a:t>
            </a:r>
            <a:endParaRPr lang="th-TH" sz="8000" b="1" dirty="0">
              <a:solidFill>
                <a:srgbClr val="E848B3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FE9714-E311-4A8C-BCB4-3FDABB8E30EB}"/>
              </a:ext>
            </a:extLst>
          </p:cNvPr>
          <p:cNvSpPr txBox="1"/>
          <p:nvPr/>
        </p:nvSpPr>
        <p:spPr>
          <a:xfrm>
            <a:off x="2017986" y="37248949"/>
            <a:ext cx="21347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ส่วนท้าย (</a:t>
            </a:r>
            <a:r>
              <a:rPr lang="en-US" sz="6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Footer) </a:t>
            </a:r>
            <a:r>
              <a:rPr lang="th-TH" sz="6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ของโปสเตอร์ ให้ระบุข้อมูลดังนี้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8636" y="-49467"/>
            <a:ext cx="5313524" cy="377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443</Words>
  <Application>Microsoft Office PowerPoint</Application>
  <PresentationFormat>กำหนดเอง</PresentationFormat>
  <Paragraphs>31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Chakra Petch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7</cp:revision>
  <dcterms:created xsi:type="dcterms:W3CDTF">2022-12-28T07:28:04Z</dcterms:created>
  <dcterms:modified xsi:type="dcterms:W3CDTF">2022-12-28T07:48:51Z</dcterms:modified>
</cp:coreProperties>
</file>